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2"/>
  </p:notesMasterIdLst>
  <p:sldIdLst>
    <p:sldId id="302" r:id="rId3"/>
    <p:sldId id="304" r:id="rId4"/>
    <p:sldId id="305" r:id="rId5"/>
    <p:sldId id="257" r:id="rId6"/>
    <p:sldId id="273" r:id="rId7"/>
    <p:sldId id="258" r:id="rId8"/>
    <p:sldId id="265" r:id="rId9"/>
    <p:sldId id="266" r:id="rId10"/>
    <p:sldId id="269" r:id="rId11"/>
    <p:sldId id="268" r:id="rId12"/>
    <p:sldId id="270" r:id="rId13"/>
    <p:sldId id="272" r:id="rId14"/>
    <p:sldId id="274" r:id="rId15"/>
    <p:sldId id="276" r:id="rId16"/>
    <p:sldId id="298" r:id="rId17"/>
    <p:sldId id="277" r:id="rId18"/>
    <p:sldId id="296" r:id="rId19"/>
    <p:sldId id="278" r:id="rId20"/>
    <p:sldId id="288" r:id="rId21"/>
    <p:sldId id="290" r:id="rId22"/>
    <p:sldId id="287" r:id="rId23"/>
    <p:sldId id="284" r:id="rId24"/>
    <p:sldId id="293" r:id="rId25"/>
    <p:sldId id="309" r:id="rId26"/>
    <p:sldId id="307" r:id="rId27"/>
    <p:sldId id="299" r:id="rId28"/>
    <p:sldId id="263" r:id="rId29"/>
    <p:sldId id="306" r:id="rId30"/>
    <p:sldId id="264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27A9F47-4927-47D8-9524-F94F2F0EAFE0}">
          <p14:sldIdLst>
            <p14:sldId id="302"/>
            <p14:sldId id="304"/>
            <p14:sldId id="305"/>
            <p14:sldId id="257"/>
            <p14:sldId id="273"/>
            <p14:sldId id="258"/>
            <p14:sldId id="265"/>
            <p14:sldId id="266"/>
            <p14:sldId id="269"/>
          </p14:sldIdLst>
        </p14:section>
        <p14:section name="Sezione senza titolo" id="{129062BD-64E4-4910-A237-A310264ECDF5}">
          <p14:sldIdLst>
            <p14:sldId id="268"/>
            <p14:sldId id="270"/>
            <p14:sldId id="272"/>
            <p14:sldId id="274"/>
            <p14:sldId id="276"/>
            <p14:sldId id="298"/>
            <p14:sldId id="277"/>
            <p14:sldId id="296"/>
            <p14:sldId id="278"/>
            <p14:sldId id="288"/>
            <p14:sldId id="290"/>
            <p14:sldId id="287"/>
            <p14:sldId id="284"/>
            <p14:sldId id="293"/>
            <p14:sldId id="309"/>
            <p14:sldId id="307"/>
            <p14:sldId id="299"/>
            <p14:sldId id="263"/>
            <p14:sldId id="306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52" autoAdjust="0"/>
    <p:restoredTop sz="94660"/>
  </p:normalViewPr>
  <p:slideViewPr>
    <p:cSldViewPr>
      <p:cViewPr>
        <p:scale>
          <a:sx n="81" d="100"/>
          <a:sy n="81" d="100"/>
        </p:scale>
        <p:origin x="-168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B7B9E-6B4C-4664-8747-CD9DB3518376}" type="datetimeFigureOut">
              <a:rPr lang="it-IT" smtClean="0"/>
              <a:t>05/12/2016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92E52-5DAC-4C71-A1E7-7EA1056916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24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505-5942-4D0B-ABE3-BA15DFBDA597}" type="datetime1">
              <a:rPr lang="it-IT" smtClean="0"/>
              <a:t>05/12/2016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CEA-C62D-4FC8-8E16-066F4645306A}" type="datetime1">
              <a:rPr lang="it-IT" smtClean="0"/>
              <a:t>05/12/2016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2CCB-B688-4C63-A255-4669DD8751EE}" type="datetime1">
              <a:rPr lang="it-IT" smtClean="0"/>
              <a:t>05/12/2016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9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2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6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5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1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61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1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060-3736-4F3C-A48F-D58E1E48419A}" type="datetime1">
              <a:rPr lang="it-IT" smtClean="0"/>
              <a:t>05/12/2016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36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17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6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595A-C2CC-4121-AB69-B27911510B07}" type="datetime1">
              <a:rPr lang="it-IT" smtClean="0"/>
              <a:t>05/12/2016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F89-5A2C-4180-8EE7-560B9EA7B132}" type="datetime1">
              <a:rPr lang="it-IT" smtClean="0"/>
              <a:t>05/12/2016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32BC-24FB-471F-AF71-56C8EFE2FDA7}" type="datetime1">
              <a:rPr lang="it-IT" smtClean="0"/>
              <a:t>05/12/2016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FB44-FA45-48F5-ACF7-8131BC89F5F1}" type="datetime1">
              <a:rPr lang="it-IT" smtClean="0"/>
              <a:t>05/12/2016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B93-BB6F-451E-8438-CD7E58A8EF21}" type="datetime1">
              <a:rPr lang="it-IT" smtClean="0"/>
              <a:t>05/12/2016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1ED7-E413-46BE-B13F-C7C1E7E4E219}" type="datetime1">
              <a:rPr lang="it-IT" smtClean="0"/>
              <a:t>05/12/2016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0DB6-4290-4692-B511-358B3992C6F7}" type="datetime1">
              <a:rPr lang="it-IT" smtClean="0"/>
              <a:t>05/12/2016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AC8107-2F0B-4C9D-A99A-BD4988CF0686}" type="datetime1">
              <a:rPr lang="it-IT" smtClean="0"/>
              <a:t>05/12/2016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05/12/2016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1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VALUTAZIONE DEI DIRIGENTI SCOLASTICI</a:t>
            </a:r>
            <a:endParaRPr lang="it-IT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08520" y="3556001"/>
            <a:ext cx="9001000" cy="147320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4077072"/>
            <a:ext cx="7632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Convegno    VALUTAZIONE IN PROGRESS </a:t>
            </a:r>
          </a:p>
          <a:p>
            <a:r>
              <a:rPr lang="it-IT" sz="2400" b="1" dirty="0"/>
              <a:t> </a:t>
            </a:r>
            <a:r>
              <a:rPr lang="it-IT" sz="2400" b="1" dirty="0" smtClean="0"/>
              <a:t>                           Vignola 23 - 24 Novembre</a:t>
            </a:r>
          </a:p>
          <a:p>
            <a:endParaRPr lang="it-IT" b="1" dirty="0"/>
          </a:p>
          <a:p>
            <a:endParaRPr lang="it-IT" b="1" dirty="0" smtClean="0"/>
          </a:p>
          <a:p>
            <a:r>
              <a:rPr lang="it-IT" b="1" dirty="0" smtClean="0"/>
              <a:t>a cura di   FLORA BEGGIATO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947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CRITICITA’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678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>
              <a:latin typeface="Calibri"/>
              <a:ea typeface="Calibri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N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on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sempre le priorità descritte  nei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RAV,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risultano 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direttamente 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trasformabili in </a:t>
            </a:r>
            <a:endParaRPr lang="it-IT" sz="2400" b="1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it-IT" sz="24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it-IT" sz="2400" b="1" dirty="0" smtClean="0">
                <a:latin typeface="Calibri"/>
                <a:ea typeface="Calibri"/>
                <a:cs typeface="Times New Roman"/>
              </a:rPr>
              <a:t>      OBIETTIVI  ADEGUATI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MISURABILI, CONGRUENTI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b="1" dirty="0" smtClean="0">
              <a:latin typeface="Calibri"/>
              <a:ea typeface="Calibri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M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olte 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priorità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devono essere 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rimodulate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per poter essere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inserite come  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obiettivi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 nei contratti dei DS</a:t>
            </a:r>
          </a:p>
          <a:p>
            <a:pPr marL="0" indent="0">
              <a:buNone/>
            </a:pPr>
            <a:endParaRPr lang="it-IT" sz="2400" b="1" dirty="0">
              <a:latin typeface="Calibri"/>
              <a:cs typeface="Times New Roman"/>
            </a:endParaRP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8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4617B"/>
                </a:solidFill>
              </a:rPr>
              <a:t>PRIORITÀ - OBIETTIVI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2379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it-IT" dirty="0" smtClean="0">
                <a:latin typeface="Calibri"/>
                <a:ea typeface="Calibri"/>
                <a:cs typeface="Times New Roman"/>
              </a:rPr>
              <a:t>INVALSI, </a:t>
            </a:r>
            <a:r>
              <a:rPr lang="it-IT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Analisi di congruenza e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pertinenza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lessicale </a:t>
            </a:r>
            <a:r>
              <a:rPr lang="it-IT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semantica, valenziale delle priorità</a:t>
            </a:r>
          </a:p>
          <a:p>
            <a:pPr marL="0" lvl="0" indent="0">
              <a:buClr>
                <a:srgbClr val="0BD0D9"/>
              </a:buClr>
              <a:buNone/>
            </a:pPr>
            <a:endParaRPr lang="it-IT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Cruscotto per i DG degli USR </a:t>
            </a:r>
          </a:p>
          <a:p>
            <a:pPr marL="0" lvl="0" indent="0">
              <a:buClr>
                <a:srgbClr val="0BD0D9"/>
              </a:buClr>
              <a:buNone/>
            </a:pPr>
            <a:endParaRPr lang="it-IT" dirty="0" smtClean="0">
              <a:latin typeface="Calibri"/>
              <a:ea typeface="Calibri"/>
              <a:cs typeface="Times New Roman"/>
            </a:endParaRPr>
          </a:p>
          <a:p>
            <a:pPr lvl="0">
              <a:buClr>
                <a:srgbClr val="0BD0D9"/>
              </a:buClr>
            </a:pPr>
            <a:r>
              <a:rPr lang="it-IT" b="1" i="1" dirty="0" smtClean="0">
                <a:latin typeface="Calibri"/>
                <a:ea typeface="Calibri"/>
                <a:cs typeface="Times New Roman"/>
              </a:rPr>
              <a:t>Non conformi </a:t>
            </a:r>
            <a:r>
              <a:rPr lang="it-IT" i="1" dirty="0">
                <a:latin typeface="Calibri"/>
                <a:ea typeface="Calibri"/>
                <a:cs typeface="Times New Roman"/>
              </a:rPr>
              <a:t> </a:t>
            </a:r>
            <a:r>
              <a:rPr lang="it-IT" i="1" dirty="0" err="1" smtClean="0">
                <a:latin typeface="Calibri"/>
                <a:ea typeface="Calibri"/>
                <a:cs typeface="Times New Roman"/>
              </a:rPr>
              <a:t>rav</a:t>
            </a:r>
            <a:r>
              <a:rPr lang="it-IT" i="1" dirty="0" smtClean="0">
                <a:latin typeface="Calibri"/>
                <a:ea typeface="Calibri"/>
                <a:cs typeface="Times New Roman"/>
              </a:rPr>
              <a:t> rossi</a:t>
            </a:r>
          </a:p>
          <a:p>
            <a:pPr lvl="0">
              <a:buClr>
                <a:srgbClr val="0BD0D9"/>
              </a:buClr>
            </a:pPr>
            <a:r>
              <a:rPr lang="it-IT" b="1" i="1" dirty="0" smtClean="0">
                <a:latin typeface="Calibri"/>
                <a:ea typeface="Calibri"/>
                <a:cs typeface="Times New Roman"/>
              </a:rPr>
              <a:t>Da rivedere </a:t>
            </a:r>
            <a:r>
              <a:rPr lang="it-IT" i="1" dirty="0" err="1" smtClean="0">
                <a:latin typeface="Calibri"/>
                <a:ea typeface="Calibri"/>
                <a:cs typeface="Times New Roman"/>
              </a:rPr>
              <a:t>rav</a:t>
            </a:r>
            <a:r>
              <a:rPr lang="it-IT" i="1" dirty="0" smtClean="0">
                <a:latin typeface="Calibri"/>
                <a:ea typeface="Calibri"/>
                <a:cs typeface="Times New Roman"/>
              </a:rPr>
              <a:t> gialli</a:t>
            </a:r>
          </a:p>
          <a:p>
            <a:pPr lvl="0">
              <a:buClr>
                <a:srgbClr val="0BD0D9"/>
              </a:buClr>
            </a:pPr>
            <a:r>
              <a:rPr lang="it-IT" b="1" i="1" dirty="0" smtClean="0">
                <a:latin typeface="Calibri"/>
                <a:ea typeface="Calibri"/>
                <a:cs typeface="Times New Roman"/>
              </a:rPr>
              <a:t>Controllare</a:t>
            </a:r>
            <a:r>
              <a:rPr lang="it-IT" i="1" dirty="0" smtClean="0">
                <a:latin typeface="Calibri"/>
                <a:ea typeface="Calibri"/>
                <a:cs typeface="Times New Roman"/>
              </a:rPr>
              <a:t> anche i </a:t>
            </a:r>
            <a:r>
              <a:rPr lang="it-IT" i="1" dirty="0" err="1" smtClean="0">
                <a:latin typeface="Calibri"/>
                <a:ea typeface="Calibri"/>
                <a:cs typeface="Times New Roman"/>
              </a:rPr>
              <a:t>rav</a:t>
            </a:r>
            <a:r>
              <a:rPr lang="it-IT" i="1" dirty="0" smtClean="0">
                <a:latin typeface="Calibri"/>
                <a:ea typeface="Calibri"/>
                <a:cs typeface="Times New Roman"/>
              </a:rPr>
              <a:t> verdi </a:t>
            </a:r>
          </a:p>
          <a:p>
            <a:pPr marL="0" lvl="0" indent="0">
              <a:buClr>
                <a:srgbClr val="0BD0D9"/>
              </a:buClr>
              <a:buNone/>
            </a:pPr>
            <a:endParaRPr lang="it-IT" i="1" dirty="0" smtClean="0">
              <a:latin typeface="Calibri"/>
              <a:ea typeface="Calibri"/>
              <a:cs typeface="Times New Roman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it-IT" dirty="0" smtClean="0">
                <a:latin typeface="Calibri"/>
                <a:ea typeface="Calibri"/>
                <a:cs typeface="Times New Roman"/>
              </a:rPr>
              <a:t>- Sistema </a:t>
            </a:r>
            <a:r>
              <a:rPr lang="it-IT" dirty="0">
                <a:latin typeface="Calibri"/>
                <a:ea typeface="Calibri"/>
                <a:cs typeface="Times New Roman"/>
              </a:rPr>
              <a:t>imperfetto 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it-IT" dirty="0" smtClean="0">
                <a:latin typeface="Calibri"/>
                <a:ea typeface="Calibri"/>
                <a:cs typeface="Times New Roman"/>
              </a:rPr>
              <a:t>- Necessità </a:t>
            </a:r>
            <a:r>
              <a:rPr lang="it-IT" dirty="0">
                <a:latin typeface="Calibri"/>
                <a:ea typeface="Calibri"/>
                <a:cs typeface="Times New Roman"/>
              </a:rPr>
              <a:t>di una rubrica di indicatori/descrittori?</a:t>
            </a:r>
          </a:p>
          <a:p>
            <a:pPr lvl="0">
              <a:buClr>
                <a:srgbClr val="0BD0D9"/>
              </a:buClr>
            </a:pPr>
            <a:endParaRPr lang="it-IT" sz="32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8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PRIORITÀ - OBIETTIVI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3600" dirty="0">
                <a:latin typeface="Calibri"/>
                <a:ea typeface="Calibri"/>
                <a:cs typeface="Times New Roman"/>
              </a:rPr>
              <a:t>	</a:t>
            </a:r>
            <a:r>
              <a:rPr lang="it-IT" sz="3600" dirty="0" smtClean="0">
                <a:latin typeface="Calibri"/>
                <a:ea typeface="Calibri"/>
                <a:cs typeface="Times New Roman"/>
              </a:rPr>
              <a:t>		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DG  USR </a:t>
            </a:r>
          </a:p>
          <a:p>
            <a:pPr marL="0" indent="0">
              <a:buNone/>
            </a:pPr>
            <a:endParaRPr lang="it-IT" sz="2400" b="1" dirty="0" smtClean="0">
              <a:latin typeface="Calibri"/>
              <a:ea typeface="Calibri"/>
              <a:cs typeface="Times New Roman"/>
            </a:endParaRPr>
          </a:p>
          <a:p>
            <a:r>
              <a:rPr lang="it-IT" sz="2400" b="1" dirty="0" smtClean="0">
                <a:latin typeface="Calibri"/>
                <a:ea typeface="Calibri"/>
                <a:cs typeface="Times New Roman"/>
              </a:rPr>
              <a:t>Rimodulare le priorità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dei </a:t>
            </a:r>
            <a:r>
              <a:rPr lang="it-IT" sz="2400" dirty="0" err="1" smtClean="0">
                <a:latin typeface="Calibri"/>
                <a:ea typeface="Calibri"/>
                <a:cs typeface="Times New Roman"/>
              </a:rPr>
              <a:t>rav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 non conformi:</a:t>
            </a:r>
          </a:p>
          <a:p>
            <a:pPr marL="0" indent="0">
              <a:buNone/>
            </a:pPr>
            <a:endParaRPr lang="it-IT" sz="24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it-IT" sz="2400" dirty="0" smtClean="0">
                <a:latin typeface="Calibri"/>
                <a:ea typeface="Calibri"/>
                <a:cs typeface="Times New Roman"/>
              </a:rPr>
              <a:t>  - </a:t>
            </a:r>
            <a:r>
              <a:rPr lang="it-IT" sz="2400" i="1" dirty="0" smtClean="0">
                <a:latin typeface="Calibri"/>
                <a:ea typeface="Calibri"/>
                <a:cs typeface="Times New Roman"/>
              </a:rPr>
              <a:t>d’ufficio</a:t>
            </a:r>
          </a:p>
          <a:p>
            <a:pPr marL="0" indent="0">
              <a:buNone/>
            </a:pPr>
            <a:endParaRPr lang="it-IT" sz="2400" i="1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it-IT" sz="2400" dirty="0" smtClean="0">
                <a:latin typeface="Calibri"/>
                <a:ea typeface="Calibri"/>
                <a:cs typeface="Times New Roman"/>
              </a:rPr>
              <a:t> - </a:t>
            </a:r>
            <a:r>
              <a:rPr lang="it-IT" sz="2400" i="1" dirty="0" smtClean="0">
                <a:latin typeface="Calibri"/>
                <a:ea typeface="Calibri"/>
                <a:cs typeface="Times New Roman"/>
              </a:rPr>
              <a:t>con </a:t>
            </a:r>
            <a:r>
              <a:rPr lang="it-IT" sz="2400" i="1" dirty="0">
                <a:latin typeface="Calibri"/>
                <a:ea typeface="Calibri"/>
                <a:cs typeface="Times New Roman"/>
              </a:rPr>
              <a:t>l’ intervento partecipato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dei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DS direttamente 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interessati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8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Esempio di RAV con  priorità non conformi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8197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0" y="1309688"/>
            <a:ext cx="818197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/>
          <a:stretch/>
        </p:blipFill>
        <p:spPr bwMode="auto">
          <a:xfrm>
            <a:off x="414338" y="1399308"/>
            <a:ext cx="8315325" cy="43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3863" y="548680"/>
            <a:ext cx="8305800" cy="72442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9DD9">
                    <a:lumMod val="75000"/>
                  </a:srgbClr>
                </a:solidFill>
              </a:rPr>
              <a:t>Esempio di RAV con priorità </a:t>
            </a:r>
            <a:r>
              <a:rPr lang="it-IT" sz="2800" b="1" dirty="0">
                <a:solidFill>
                  <a:srgbClr val="009DD9">
                    <a:lumMod val="75000"/>
                  </a:srgbClr>
                </a:solidFill>
              </a:rPr>
              <a:t>non conformi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6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8" t="20039" r="10540" b="31548"/>
          <a:stretch/>
        </p:blipFill>
        <p:spPr bwMode="auto">
          <a:xfrm>
            <a:off x="395536" y="1484784"/>
            <a:ext cx="8515439" cy="37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18277" r="10926" b="70909"/>
          <a:stretch/>
        </p:blipFill>
        <p:spPr bwMode="auto">
          <a:xfrm>
            <a:off x="395536" y="5331324"/>
            <a:ext cx="8224592" cy="8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009DD9">
                    <a:lumMod val="75000"/>
                  </a:srgbClr>
                </a:solidFill>
              </a:rPr>
              <a:t>E</a:t>
            </a:r>
            <a:r>
              <a:rPr lang="it-IT" sz="2800" b="1" dirty="0" smtClean="0">
                <a:solidFill>
                  <a:srgbClr val="009DD9">
                    <a:lumMod val="75000"/>
                  </a:srgbClr>
                </a:solidFill>
              </a:rPr>
              <a:t>sempio di RAV con priorità non conformi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5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9DD9">
                    <a:lumMod val="75000"/>
                  </a:srgbClr>
                </a:solidFill>
              </a:rPr>
              <a:t>Esempio di RAV con priorità </a:t>
            </a:r>
            <a:r>
              <a:rPr lang="it-IT" sz="2800" b="1" dirty="0">
                <a:solidFill>
                  <a:srgbClr val="009DD9">
                    <a:lumMod val="75000"/>
                  </a:srgbClr>
                </a:solidFill>
              </a:rPr>
              <a:t>non conformi</a:t>
            </a:r>
            <a:endParaRPr lang="it-IT" sz="28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849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7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1"/>
          <a:stretch/>
        </p:blipFill>
        <p:spPr bwMode="auto">
          <a:xfrm>
            <a:off x="414339" y="1916832"/>
            <a:ext cx="7686054" cy="41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0405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9DD9">
                    <a:lumMod val="75000"/>
                  </a:srgbClr>
                </a:solidFill>
              </a:rPr>
              <a:t>Esempio di RAV con  priorità </a:t>
            </a:r>
            <a:r>
              <a:rPr lang="it-IT" sz="2800" b="1" dirty="0">
                <a:solidFill>
                  <a:srgbClr val="009DD9">
                    <a:lumMod val="75000"/>
                  </a:srgbClr>
                </a:solidFill>
              </a:rPr>
              <a:t>non conformi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7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331347" cy="483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9DD9">
                    <a:lumMod val="75000"/>
                  </a:srgbClr>
                </a:solidFill>
              </a:rPr>
              <a:t>Esempio di RAV con priorità </a:t>
            </a:r>
            <a:r>
              <a:rPr lang="it-IT" sz="2800" b="1" dirty="0">
                <a:solidFill>
                  <a:srgbClr val="009DD9">
                    <a:lumMod val="75000"/>
                  </a:srgbClr>
                </a:solidFill>
              </a:rPr>
              <a:t>non conformi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10585" y="62068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009DD9">
                    <a:lumMod val="75000"/>
                  </a:srgbClr>
                </a:solidFill>
              </a:rPr>
              <a:t>Esempio di RAV con Priorità </a:t>
            </a:r>
            <a:r>
              <a:rPr lang="it-IT" sz="2800" b="1" dirty="0">
                <a:solidFill>
                  <a:schemeClr val="tx2">
                    <a:lumMod val="50000"/>
                  </a:schemeClr>
                </a:solidFill>
              </a:rPr>
              <a:t>conformi</a:t>
            </a:r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-IT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4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PROCESSO DI VALUTAZIONE DS 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Finalizzato a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b="1" i="1" dirty="0" smtClean="0"/>
              <a:t> 			VALORIZZARE  </a:t>
            </a:r>
            <a:r>
              <a:rPr lang="it-IT" sz="2000" i="1" dirty="0" smtClean="0"/>
              <a:t>il</a:t>
            </a:r>
          </a:p>
          <a:p>
            <a:pPr marL="0" indent="0">
              <a:buNone/>
            </a:pPr>
            <a:endParaRPr lang="it-IT" sz="2000" i="1" dirty="0" smtClean="0"/>
          </a:p>
          <a:p>
            <a:pPr marL="0" indent="0">
              <a:buNone/>
            </a:pPr>
            <a:r>
              <a:rPr lang="it-IT" sz="2000" dirty="0" smtClean="0"/>
              <a:t> 	</a:t>
            </a:r>
            <a:r>
              <a:rPr lang="it-IT" sz="2000" b="1" i="1" dirty="0" smtClean="0"/>
              <a:t>MIGLIORAMENTO PROFESSIONALE DEI DS</a:t>
            </a:r>
          </a:p>
          <a:p>
            <a:pPr marL="0" indent="0">
              <a:buNone/>
            </a:pPr>
            <a:endParaRPr lang="it-IT" sz="2000" b="1" i="1" dirty="0" smtClean="0"/>
          </a:p>
          <a:p>
            <a:pPr marL="0" indent="0">
              <a:buNone/>
            </a:pPr>
            <a:r>
              <a:rPr lang="it-IT" sz="2000" dirty="0" smtClean="0"/>
              <a:t>	    nella prospettiva di un incremento della</a:t>
            </a:r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sz="2000" b="1" i="1" dirty="0" smtClean="0"/>
              <a:t>		QUALITÀ DEL SERVIZIO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lvl="0" indent="0">
              <a:buClr>
                <a:srgbClr val="0BD0D9"/>
              </a:buClr>
              <a:buNone/>
            </a:pPr>
            <a:r>
              <a:rPr lang="it-IT" sz="1800" dirty="0" smtClean="0">
                <a:solidFill>
                  <a:prstClr val="black"/>
                </a:solidFill>
              </a:rPr>
              <a:t>Direttiva </a:t>
            </a:r>
            <a:r>
              <a:rPr lang="it-IT" sz="1800" dirty="0">
                <a:solidFill>
                  <a:prstClr val="black"/>
                </a:solidFill>
              </a:rPr>
              <a:t>n° 36  </a:t>
            </a:r>
            <a:r>
              <a:rPr lang="it-IT" sz="1800" dirty="0" smtClean="0">
                <a:solidFill>
                  <a:prstClr val="black"/>
                </a:solidFill>
              </a:rPr>
              <a:t>art.3 </a:t>
            </a:r>
            <a:r>
              <a:rPr lang="it-IT" sz="1800" dirty="0">
                <a:solidFill>
                  <a:prstClr val="black"/>
                </a:solidFill>
              </a:rPr>
              <a:t>, </a:t>
            </a:r>
            <a:r>
              <a:rPr lang="it-IT" sz="1800" dirty="0" smtClean="0">
                <a:solidFill>
                  <a:prstClr val="black"/>
                </a:solidFill>
              </a:rPr>
              <a:t>c.1</a:t>
            </a:r>
            <a:endParaRPr lang="it-IT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1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20080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Esempio di RAV con Priorità 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</a:rPr>
              <a:t>conformi</a:t>
            </a:r>
            <a:endParaRPr lang="it-IT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" t="13106" r="621" b="-13106"/>
          <a:stretch/>
        </p:blipFill>
        <p:spPr bwMode="auto">
          <a:xfrm>
            <a:off x="326264" y="1803617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3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401943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009DD9">
                    <a:lumMod val="75000"/>
                  </a:srgbClr>
                </a:solidFill>
              </a:rPr>
              <a:t>Esempio di RAV con Priorità </a:t>
            </a: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conformi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5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37392" r="4002" b="10290"/>
          <a:stretch/>
        </p:blipFill>
        <p:spPr bwMode="auto">
          <a:xfrm>
            <a:off x="539552" y="1988840"/>
            <a:ext cx="708137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99592" y="90872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9DD9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Esempio </a:t>
            </a:r>
            <a:r>
              <a:rPr lang="it-IT" sz="2800" b="1" dirty="0">
                <a:solidFill>
                  <a:srgbClr val="009DD9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di RAV con Priorità </a:t>
            </a:r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j-ea"/>
                <a:cs typeface="+mj-cs"/>
              </a:rPr>
              <a:t>conformi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009DD9">
                    <a:lumMod val="75000"/>
                  </a:srgbClr>
                </a:solidFill>
              </a:rPr>
              <a:t>Esempio di RAV con Priorità </a:t>
            </a:r>
            <a:r>
              <a:rPr lang="it-IT" sz="2800" b="1" dirty="0">
                <a:solidFill>
                  <a:schemeClr val="bg2">
                    <a:lumMod val="10000"/>
                  </a:schemeClr>
                </a:solidFill>
              </a:rPr>
              <a:t>conformi</a:t>
            </a:r>
            <a:endParaRPr lang="it-IT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13251" r="3423" b="-538"/>
          <a:stretch/>
        </p:blipFill>
        <p:spPr bwMode="auto">
          <a:xfrm>
            <a:off x="450955" y="1662545"/>
            <a:ext cx="8014172" cy="449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7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/>
          <a:lstStyle/>
          <a:p>
            <a:pPr algn="ctr"/>
            <a:r>
              <a:rPr lang="it-IT" sz="2800" b="1" dirty="0">
                <a:solidFill>
                  <a:srgbClr val="009DD9">
                    <a:lumMod val="75000"/>
                  </a:srgbClr>
                </a:solidFill>
              </a:rPr>
              <a:t>Esempio di RAV con Priorità </a:t>
            </a:r>
            <a:r>
              <a:rPr lang="it-IT" sz="2800" b="1" dirty="0">
                <a:solidFill>
                  <a:srgbClr val="04617B">
                    <a:lumMod val="50000"/>
                  </a:srgbClr>
                </a:solidFill>
              </a:rPr>
              <a:t>conformi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24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06489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/>
              <a:t>LE CRITICITÀ PIÙ DIFFUSE 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Difficoltà nell’individuazione delle priorità /obiettivi </a:t>
            </a:r>
          </a:p>
          <a:p>
            <a:r>
              <a:rPr lang="it-IT" sz="2400" dirty="0" smtClean="0"/>
              <a:t>Confusione tra </a:t>
            </a:r>
            <a:r>
              <a:rPr lang="it-IT" sz="2400" b="1" dirty="0" smtClean="0"/>
              <a:t>obiettivi di processo </a:t>
            </a:r>
            <a:r>
              <a:rPr lang="it-IT" sz="2400" dirty="0" smtClean="0"/>
              <a:t>ed </a:t>
            </a:r>
            <a:r>
              <a:rPr lang="it-IT" sz="2400" b="1" dirty="0" smtClean="0"/>
              <a:t>obiettivi  di risultato</a:t>
            </a:r>
          </a:p>
          <a:p>
            <a:r>
              <a:rPr lang="it-IT" sz="2400" dirty="0" smtClean="0"/>
              <a:t>Descrizione di azioni  </a:t>
            </a:r>
          </a:p>
          <a:p>
            <a:r>
              <a:rPr lang="it-IT" sz="2400" dirty="0" smtClean="0"/>
              <a:t>Titoli generici </a:t>
            </a:r>
          </a:p>
          <a:p>
            <a:r>
              <a:rPr lang="it-IT" sz="2400" dirty="0" smtClean="0"/>
              <a:t>Espressioni semanticamente  non adeguate </a:t>
            </a:r>
          </a:p>
          <a:p>
            <a:r>
              <a:rPr lang="it-IT" sz="2400" dirty="0" smtClean="0"/>
              <a:t>Ridondanza di priorità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b="1" dirty="0" smtClean="0"/>
              <a:t>Necessità di azioni di formazione </a:t>
            </a:r>
          </a:p>
          <a:p>
            <a:pPr marL="0" indent="0">
              <a:buNone/>
            </a:pPr>
            <a:r>
              <a:rPr lang="it-IT" sz="1600" b="1" dirty="0" smtClean="0"/>
              <a:t>Direttiva art. 5</a:t>
            </a:r>
            <a:endParaRPr lang="it-IT" sz="16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0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OBIETTIVI E SPEFICITÀ FUNZIONI DIRIGENZIALI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77152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«</a:t>
            </a:r>
            <a:r>
              <a:rPr lang="it-IT" i="1" dirty="0" smtClean="0"/>
              <a:t>I </a:t>
            </a:r>
            <a:r>
              <a:rPr lang="it-IT" i="1" dirty="0"/>
              <a:t>Dirigenti contribuiscono al </a:t>
            </a:r>
            <a:r>
              <a:rPr lang="it-IT" b="1" i="1" dirty="0"/>
              <a:t>perseguimento degli obiettivi </a:t>
            </a:r>
            <a:r>
              <a:rPr lang="it-IT" i="1" dirty="0"/>
              <a:t>attraverso </a:t>
            </a:r>
            <a:r>
              <a:rPr lang="it-IT" i="1" dirty="0" smtClean="0"/>
              <a:t>la </a:t>
            </a:r>
            <a:r>
              <a:rPr lang="it-IT" b="1" i="1" dirty="0"/>
              <a:t>specificità delle proprie funzioni</a:t>
            </a:r>
            <a:r>
              <a:rPr lang="it-IT" dirty="0"/>
              <a:t>" 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000" u="sng" dirty="0" smtClean="0"/>
              <a:t>Linee Guida </a:t>
            </a:r>
            <a:r>
              <a:rPr lang="it-IT" sz="2000" dirty="0" smtClean="0"/>
              <a:t>art.1</a:t>
            </a:r>
          </a:p>
          <a:p>
            <a:pPr marL="0" indent="0">
              <a:buNone/>
            </a:pPr>
            <a:r>
              <a:rPr lang="it-IT" sz="2000" u="sng" dirty="0" err="1" smtClean="0"/>
              <a:t>D.Lgs</a:t>
            </a:r>
            <a:r>
              <a:rPr lang="it-IT" sz="2000" u="sng" dirty="0" smtClean="0"/>
              <a:t> 165art</a:t>
            </a:r>
            <a:r>
              <a:rPr lang="it-IT" sz="2000" dirty="0" smtClean="0"/>
              <a:t>. 25 c.1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78069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           AZIONE DIRIGENZIALE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   </a:t>
            </a:r>
            <a:r>
              <a:rPr lang="it-IT" sz="2000" b="1" dirty="0" smtClean="0"/>
              <a:t> LA VALUTAZIONE      dei    DS  </a:t>
            </a:r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sz="2000" b="1" dirty="0" smtClean="0"/>
              <a:t>	</a:t>
            </a:r>
            <a:r>
              <a:rPr lang="it-IT" sz="2400" b="1" dirty="0" smtClean="0"/>
              <a:t>                   non è</a:t>
            </a:r>
            <a:r>
              <a:rPr lang="it-IT" sz="2400" dirty="0" smtClean="0"/>
              <a:t> fondata </a:t>
            </a:r>
            <a:r>
              <a:rPr lang="it-IT" sz="2400" b="1" dirty="0" smtClean="0"/>
              <a:t>esclusivamente </a:t>
            </a:r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b="1" dirty="0" smtClean="0"/>
              <a:t>sul </a:t>
            </a:r>
            <a:r>
              <a:rPr lang="it-IT" b="1" dirty="0"/>
              <a:t>raggiungimento degli obiettivi</a:t>
            </a:r>
            <a:r>
              <a:rPr lang="it-IT" dirty="0" smtClean="0"/>
              <a:t>,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     		</a:t>
            </a:r>
            <a:r>
              <a:rPr lang="it-IT" sz="2400" dirty="0" smtClean="0"/>
              <a:t> </a:t>
            </a:r>
            <a:r>
              <a:rPr lang="it-IT" sz="2400" dirty="0"/>
              <a:t>ma </a:t>
            </a:r>
            <a:r>
              <a:rPr lang="it-IT" sz="2400" dirty="0" smtClean="0"/>
              <a:t>si deve </a:t>
            </a:r>
            <a:r>
              <a:rPr lang="it-IT" sz="2400" dirty="0"/>
              <a:t>considerare </a:t>
            </a:r>
            <a:endParaRPr lang="it-IT" sz="24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800" dirty="0" smtClean="0"/>
              <a:t> lo </a:t>
            </a:r>
            <a:r>
              <a:rPr lang="it-IT" sz="2800" b="1" dirty="0"/>
              <a:t>specifico dell'azione </a:t>
            </a:r>
            <a:r>
              <a:rPr lang="it-IT" sz="2800" b="1" dirty="0" smtClean="0"/>
              <a:t>dirigenziale</a:t>
            </a:r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sz="2000" b="1" dirty="0"/>
              <a:t> </a:t>
            </a:r>
            <a:r>
              <a:rPr lang="it-IT" sz="2000" b="1" dirty="0" smtClean="0"/>
              <a:t> </a:t>
            </a:r>
            <a:endParaRPr lang="it-IT" sz="2000" b="1" dirty="0"/>
          </a:p>
          <a:p>
            <a:endParaRPr lang="it-IT" sz="2000" b="1" dirty="0" smtClean="0"/>
          </a:p>
          <a:p>
            <a:pPr marL="0" lvl="0" indent="0">
              <a:buClr>
                <a:srgbClr val="0BD0D9"/>
              </a:buClr>
              <a:buNone/>
            </a:pPr>
            <a:r>
              <a:rPr lang="it-IT" sz="2000" u="sng" dirty="0" smtClean="0">
                <a:solidFill>
                  <a:prstClr val="black"/>
                </a:solidFill>
              </a:rPr>
              <a:t>Linee </a:t>
            </a:r>
            <a:r>
              <a:rPr lang="it-IT" sz="2000" u="sng" dirty="0">
                <a:solidFill>
                  <a:prstClr val="black"/>
                </a:solidFill>
              </a:rPr>
              <a:t>Guida </a:t>
            </a:r>
            <a:r>
              <a:rPr lang="it-IT" sz="2000" dirty="0">
                <a:solidFill>
                  <a:prstClr val="black"/>
                </a:solidFill>
              </a:rPr>
              <a:t>art.1</a:t>
            </a:r>
          </a:p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2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/>
              <a:t>AZIONE DIRIGENZIALE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..I </a:t>
            </a:r>
            <a:r>
              <a:rPr lang="it-IT" sz="2400" dirty="0"/>
              <a:t>Dirigenti contribuiscono al perseguimento degli obiettivi attraverso "</a:t>
            </a:r>
            <a:r>
              <a:rPr lang="it-IT" sz="2400" b="1" dirty="0"/>
              <a:t>la specificità </a:t>
            </a:r>
            <a:r>
              <a:rPr lang="it-IT" sz="2400" b="1" dirty="0" smtClean="0"/>
              <a:t>delle proprie </a:t>
            </a:r>
            <a:r>
              <a:rPr lang="it-IT" sz="2400" b="1" dirty="0"/>
              <a:t>funzioni</a:t>
            </a:r>
            <a:r>
              <a:rPr lang="it-IT" sz="2400" dirty="0"/>
              <a:t>" (D. </a:t>
            </a:r>
            <a:r>
              <a:rPr lang="it-IT" sz="2400" dirty="0" err="1"/>
              <a:t>Lgs</a:t>
            </a:r>
            <a:r>
              <a:rPr lang="it-IT" sz="2400" dirty="0"/>
              <a:t>. 165/2001, art. 25, comma 1</a:t>
            </a:r>
            <a:r>
              <a:rPr lang="it-IT" sz="2400" dirty="0" smtClean="0"/>
              <a:t>)…..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 smtClean="0"/>
              <a:t>….la valutazione </a:t>
            </a:r>
            <a:r>
              <a:rPr lang="it-IT" sz="2400" dirty="0"/>
              <a:t>non può essere fondata esclusivamente sul raggiungimento degli obiettivi, ma deve considerare innanzitutto lo </a:t>
            </a:r>
            <a:r>
              <a:rPr lang="it-IT" sz="2400" b="1" dirty="0"/>
              <a:t>specifico dell'azione dirigenziale </a:t>
            </a:r>
            <a:r>
              <a:rPr lang="it-IT" sz="2400" dirty="0"/>
              <a:t>finalizzata al loro raggiungimento e, in particolare, </a:t>
            </a:r>
            <a:r>
              <a:rPr lang="it-IT" sz="2400" b="1" dirty="0"/>
              <a:t>i criteri generali</a:t>
            </a:r>
            <a:r>
              <a:rPr lang="it-IT" sz="2400" dirty="0"/>
              <a:t> riportati nel comma </a:t>
            </a:r>
            <a:r>
              <a:rPr lang="it-IT" sz="2400" dirty="0" smtClean="0"/>
              <a:t>93</a:t>
            </a:r>
            <a:r>
              <a:rPr lang="it-IT" sz="2400" dirty="0"/>
              <a:t> </a:t>
            </a:r>
            <a:r>
              <a:rPr lang="it-IT" sz="2400" dirty="0" smtClean="0"/>
              <a:t> legge 107….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lvl="0" indent="0">
              <a:buClr>
                <a:srgbClr val="0BD0D9"/>
              </a:buClr>
              <a:buNone/>
            </a:pPr>
            <a:r>
              <a:rPr lang="it-IT" sz="2000" u="sng" dirty="0">
                <a:solidFill>
                  <a:prstClr val="black"/>
                </a:solidFill>
              </a:rPr>
              <a:t>Linee Guida </a:t>
            </a:r>
            <a:r>
              <a:rPr lang="it-IT" sz="2000" dirty="0">
                <a:solidFill>
                  <a:prstClr val="black"/>
                </a:solidFill>
              </a:rPr>
              <a:t>art.1</a:t>
            </a:r>
          </a:p>
          <a:p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1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      CRITERI GENERALI </a:t>
            </a:r>
            <a:endParaRPr lang="it-I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 fontScale="92500" lnSpcReduction="20000"/>
          </a:bodyPr>
          <a:lstStyle/>
          <a:p>
            <a:r>
              <a:rPr lang="it-IT" sz="2400" b="1" i="1" dirty="0">
                <a:latin typeface="Calibri"/>
                <a:ea typeface="Calibri"/>
                <a:cs typeface="Times New Roman"/>
              </a:rPr>
              <a:t>competenze  organizzativo - gestionali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</a:t>
            </a:r>
            <a:endParaRPr lang="it-IT" sz="2400" b="1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direzione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unitaria della scuola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</a:t>
            </a:r>
            <a:endParaRPr lang="it-IT" sz="2400" b="1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i="1" dirty="0" smtClean="0">
                <a:latin typeface="Calibri"/>
                <a:ea typeface="Calibri"/>
                <a:cs typeface="Times New Roman"/>
              </a:rPr>
              <a:t>promozione e partecipazione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delle diverse componenti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della comunità scolastica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e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i rapporti con il contesto </a:t>
            </a:r>
            <a:r>
              <a:rPr lang="it-IT" sz="2400" b="1" i="1" dirty="0" smtClean="0">
                <a:latin typeface="Calibri"/>
                <a:ea typeface="Calibri"/>
                <a:cs typeface="Times New Roman"/>
              </a:rPr>
              <a:t>sociale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valorizzazione dell’impegno e dei meriti del </a:t>
            </a:r>
            <a:r>
              <a:rPr lang="it-IT" sz="2400" b="1" i="1" dirty="0" smtClean="0">
                <a:latin typeface="Calibri"/>
                <a:ea typeface="Calibri"/>
                <a:cs typeface="Times New Roman"/>
              </a:rPr>
              <a:t>personale</a:t>
            </a:r>
            <a:endParaRPr lang="it-IT" sz="2400" b="1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i="1" dirty="0" smtClean="0">
                <a:latin typeface="Calibri"/>
                <a:ea typeface="Calibri"/>
                <a:cs typeface="Times New Roman"/>
              </a:rPr>
              <a:t>contributo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al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successo </a:t>
            </a:r>
            <a:r>
              <a:rPr lang="it-IT" sz="2400" b="1" i="1" dirty="0" smtClean="0">
                <a:latin typeface="Calibri"/>
                <a:ea typeface="Calibri"/>
                <a:cs typeface="Times New Roman"/>
              </a:rPr>
              <a:t>formativo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it-IT" sz="2400" b="1" i="1" dirty="0" smtClean="0">
                <a:latin typeface="Calibri"/>
                <a:ea typeface="Calibri"/>
                <a:cs typeface="Times New Roman"/>
              </a:rPr>
              <a:t>promozione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dei  processi </a:t>
            </a:r>
            <a:r>
              <a:rPr lang="it-IT" sz="2400" b="1" i="1" dirty="0" err="1" smtClean="0">
                <a:latin typeface="Calibri"/>
                <a:ea typeface="Calibri"/>
                <a:cs typeface="Times New Roman"/>
              </a:rPr>
              <a:t>autovalutativi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i="1" dirty="0" smtClean="0">
                <a:latin typeface="Calibri"/>
                <a:ea typeface="Calibri"/>
                <a:cs typeface="Times New Roman"/>
              </a:rPr>
              <a:t>apprezzamento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dell’operato all’interno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della </a:t>
            </a:r>
            <a:r>
              <a:rPr lang="it-IT" sz="2400" b="1" i="1" dirty="0" smtClean="0">
                <a:latin typeface="Calibri"/>
                <a:ea typeface="Calibri"/>
                <a:cs typeface="Times New Roman"/>
              </a:rPr>
              <a:t>comunità</a:t>
            </a:r>
            <a:endParaRPr lang="it-IT" sz="24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it-IT" sz="2000" dirty="0" smtClean="0">
              <a:latin typeface="Calibri"/>
              <a:ea typeface="Calibri"/>
              <a:cs typeface="Times New Roman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it-IT" sz="2000" u="sng" dirty="0" smtClean="0">
                <a:solidFill>
                  <a:prstClr val="black"/>
                </a:solidFill>
              </a:rPr>
              <a:t>Linee </a:t>
            </a:r>
            <a:r>
              <a:rPr lang="it-IT" sz="2000" u="sng" dirty="0">
                <a:solidFill>
                  <a:prstClr val="black"/>
                </a:solidFill>
              </a:rPr>
              <a:t>Guida </a:t>
            </a:r>
            <a:r>
              <a:rPr lang="it-IT" sz="2000" dirty="0">
                <a:solidFill>
                  <a:prstClr val="black"/>
                </a:solidFill>
              </a:rPr>
              <a:t>art.1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it-IT" sz="2000" dirty="0">
              <a:latin typeface="Calibri"/>
              <a:ea typeface="Calibri"/>
              <a:cs typeface="Times New Roman"/>
            </a:endParaRPr>
          </a:p>
          <a:p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9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VALUTAZIONE DS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dirty="0" smtClean="0"/>
              <a:t>obiettivi-risultati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 </a:t>
            </a:r>
            <a:r>
              <a:rPr lang="it-IT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D</a:t>
            </a:r>
            <a:r>
              <a:rPr lang="it-IT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irettiva n°36 /2016, art.4 ,c.2 </a:t>
            </a:r>
          </a:p>
          <a:p>
            <a:pPr marL="0" indent="0">
              <a:buNone/>
            </a:pPr>
            <a:endParaRPr lang="it-IT" sz="3200" b="1" dirty="0" smtClean="0">
              <a:solidFill>
                <a:prstClr val="black">
                  <a:lumMod val="95000"/>
                  <a:lumOff val="5000"/>
                </a:prstClr>
              </a:solidFill>
              <a:latin typeface="Garamond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«</a:t>
            </a:r>
            <a:r>
              <a:rPr lang="it-IT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Il </a:t>
            </a:r>
            <a:r>
              <a:rPr lang="it-IT" sz="2400" dirty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processo di </a:t>
            </a:r>
            <a:r>
              <a:rPr lang="it-IT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valutazione si </a:t>
            </a:r>
            <a:r>
              <a:rPr lang="it-IT" sz="2400" dirty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articola nella </a:t>
            </a:r>
            <a:r>
              <a:rPr lang="it-IT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definizione degli obiettivi </a:t>
            </a:r>
            <a:r>
              <a:rPr lang="it-IT" sz="2400" dirty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da assegnare ai Dirigenti e nella successiva </a:t>
            </a:r>
            <a:r>
              <a:rPr lang="it-IT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rilevazione dell’azione dirigenziale </a:t>
            </a:r>
            <a:r>
              <a:rPr lang="it-IT" sz="2400" dirty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finalizzata al </a:t>
            </a:r>
            <a:r>
              <a:rPr lang="it-IT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conseguimento degli obiettivi e dei risultati </a:t>
            </a:r>
            <a:r>
              <a:rPr lang="it-IT" sz="2400" dirty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effettivamente raggiunti </a:t>
            </a:r>
            <a:r>
              <a:rPr lang="it-IT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  <a:ea typeface="+mj-ea"/>
                <a:cs typeface="+mj-cs"/>
              </a:rPr>
              <a:t>…»</a:t>
            </a:r>
          </a:p>
          <a:p>
            <a:pPr marL="0" indent="0">
              <a:buNone/>
            </a:pPr>
            <a:endParaRPr lang="it-IT" sz="2100" dirty="0" smtClean="0">
              <a:solidFill>
                <a:prstClr val="black">
                  <a:lumMod val="95000"/>
                  <a:lumOff val="5000"/>
                </a:prstClr>
              </a:solidFill>
              <a:latin typeface="Garamond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</a:rPr>
              <a:t>L. </a:t>
            </a:r>
            <a:r>
              <a:rPr lang="it-IT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</a:rPr>
              <a:t>107/2015 , c. 93</a:t>
            </a:r>
            <a:r>
              <a:rPr lang="it-IT" sz="1800" b="1" dirty="0" smtClean="0">
                <a:solidFill>
                  <a:srgbClr val="FFFFFF"/>
                </a:solidFill>
                <a:latin typeface="Garamond"/>
              </a:rPr>
              <a:t>.;- </a:t>
            </a:r>
          </a:p>
          <a:p>
            <a:pPr marL="0" indent="0">
              <a:buNone/>
            </a:pPr>
            <a:r>
              <a:rPr lang="it-IT" sz="1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</a:rPr>
              <a:t>D</a:t>
            </a:r>
            <a:r>
              <a:rPr lang="it-IT" sz="1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</a:rPr>
              <a:t>.Lvo</a:t>
            </a:r>
            <a:r>
              <a:rPr lang="it-IT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/>
              </a:rPr>
              <a:t> 165/2001 , c.25    </a:t>
            </a:r>
          </a:p>
          <a:p>
            <a:pPr marL="0" indent="0">
              <a:buNone/>
            </a:pPr>
            <a:endParaRPr lang="it-IT" sz="1800" b="1" dirty="0">
              <a:solidFill>
                <a:prstClr val="black">
                  <a:lumMod val="95000"/>
                  <a:lumOff val="5000"/>
                </a:prstClr>
              </a:solidFill>
              <a:latin typeface="Garamond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6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 </a:t>
            </a:r>
            <a:r>
              <a:rPr lang="it-IT" sz="3200" dirty="0" smtClean="0"/>
              <a:t> </a:t>
            </a:r>
            <a:r>
              <a:rPr lang="it-IT" sz="2800" b="1" dirty="0" smtClean="0"/>
              <a:t>RAV- PRIORITA’-  PDM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r>
              <a:rPr lang="it-IT" sz="2400" dirty="0" smtClean="0"/>
              <a:t>VALUTAZIONE DEL DIRIGENTE : cadenza annuale </a:t>
            </a:r>
          </a:p>
          <a:p>
            <a:endParaRPr lang="it-IT" sz="2400" dirty="0" smtClean="0"/>
          </a:p>
          <a:p>
            <a:r>
              <a:rPr lang="it-IT" sz="2000" dirty="0" smtClean="0"/>
              <a:t>«… </a:t>
            </a:r>
            <a:r>
              <a:rPr lang="it-IT" sz="2000" i="1" dirty="0"/>
              <a:t>con particolare attenzione alle </a:t>
            </a:r>
            <a:r>
              <a:rPr lang="it-IT" sz="2000" b="1" i="1" dirty="0"/>
              <a:t>azioni direttamente riconducibili </a:t>
            </a:r>
            <a:r>
              <a:rPr lang="it-IT" sz="2000" i="1" dirty="0"/>
              <a:t>all’operato del Dirigente in relazione al perseguimento </a:t>
            </a:r>
            <a:r>
              <a:rPr lang="it-IT" sz="2000" b="1" i="1" dirty="0"/>
              <a:t>delle priorità e dei traguardi previsti nel RAV e nel piano di </a:t>
            </a:r>
            <a:r>
              <a:rPr lang="it-IT" sz="2000" b="1" i="1" dirty="0" smtClean="0"/>
              <a:t>miglioramento»</a:t>
            </a:r>
          </a:p>
          <a:p>
            <a:endParaRPr lang="it-IT" sz="2000" b="1" i="1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1800" dirty="0" smtClean="0"/>
              <a:t>Direttiva art. 4 comma 3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3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VALUTAZIONE - OBIETTIVI - RAV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119736"/>
          </a:xfrm>
        </p:spPr>
        <p:txBody>
          <a:bodyPr>
            <a:normAutofit/>
          </a:bodyPr>
          <a:lstStyle/>
          <a:p>
            <a:pPr marL="6400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it-IT" sz="2400" b="1" dirty="0" smtClean="0">
                <a:latin typeface="Calibri"/>
                <a:ea typeface="Calibri"/>
                <a:cs typeface="Times New Roman"/>
              </a:rPr>
              <a:t>Gli obiettivi</a:t>
            </a:r>
          </a:p>
          <a:p>
            <a:pPr marL="64008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it-IT" sz="2400" dirty="0">
              <a:latin typeface="Calibri"/>
              <a:ea typeface="Calibri"/>
              <a:cs typeface="Times New Roman"/>
            </a:endParaRPr>
          </a:p>
          <a:p>
            <a:pPr marL="914400" algn="just">
              <a:lnSpc>
                <a:spcPct val="115000"/>
              </a:lnSpc>
              <a:spcAft>
                <a:spcPts val="1000"/>
              </a:spcAft>
            </a:pPr>
            <a:r>
              <a:rPr lang="it-IT" sz="2400" i="1" dirty="0" smtClean="0">
                <a:latin typeface="Calibri"/>
                <a:ea typeface="Calibri"/>
                <a:cs typeface="Times New Roman"/>
              </a:rPr>
              <a:t>…..fondamentali </a:t>
            </a:r>
            <a:r>
              <a:rPr lang="it-IT" sz="2400" i="1" dirty="0">
                <a:latin typeface="Calibri"/>
                <a:ea typeface="Calibri"/>
                <a:cs typeface="Times New Roman"/>
              </a:rPr>
              <a:t>sono gli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obiettivi derivanti dal RAV </a:t>
            </a:r>
            <a:r>
              <a:rPr lang="it-IT" sz="2400" i="1" dirty="0">
                <a:latin typeface="Calibri"/>
                <a:ea typeface="Calibri"/>
                <a:cs typeface="Times New Roman"/>
              </a:rPr>
              <a:t>in quanto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collegano l’Azione del Dirigente </a:t>
            </a:r>
            <a:r>
              <a:rPr lang="it-IT" sz="2400" i="1" dirty="0">
                <a:latin typeface="Calibri"/>
                <a:ea typeface="Calibri"/>
                <a:cs typeface="Times New Roman"/>
              </a:rPr>
              <a:t>al </a:t>
            </a:r>
            <a:r>
              <a:rPr lang="it-IT" sz="2400" b="1" i="1" dirty="0">
                <a:latin typeface="Calibri"/>
                <a:ea typeface="Calibri"/>
                <a:cs typeface="Times New Roman"/>
              </a:rPr>
              <a:t>miglioramento della singola istituzione scolastica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…..”</a:t>
            </a:r>
            <a:endParaRPr lang="it-IT" sz="2400" dirty="0" smtClean="0"/>
          </a:p>
          <a:p>
            <a:pPr marL="914400" algn="just">
              <a:lnSpc>
                <a:spcPct val="115000"/>
              </a:lnSpc>
              <a:spcAft>
                <a:spcPts val="1000"/>
              </a:spcAft>
            </a:pPr>
            <a:endParaRPr lang="it-IT" sz="2000" u="sng" dirty="0"/>
          </a:p>
          <a:p>
            <a:pPr marL="6400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000" u="sng" dirty="0" smtClean="0"/>
              <a:t>Linee Guida </a:t>
            </a:r>
            <a:r>
              <a:rPr lang="it-IT" sz="2000" dirty="0" smtClean="0"/>
              <a:t>art. 1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6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OBIETTIVI - INCARICO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6051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400" dirty="0">
                <a:latin typeface="Calibri"/>
                <a:ea typeface="Calibri"/>
                <a:cs typeface="Times New Roman"/>
              </a:rPr>
              <a:t>A partire del presente anno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scolastico 2016/2017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it-IT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dirty="0" smtClean="0">
                <a:latin typeface="Calibri"/>
                <a:ea typeface="Calibri"/>
                <a:cs typeface="Times New Roman"/>
              </a:rPr>
              <a:t>IL </a:t>
            </a:r>
            <a:r>
              <a:rPr lang="it-IT" sz="24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DIRETTORE GENERALE</a:t>
            </a:r>
            <a:endParaRPr lang="it-IT" sz="24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400" b="1" dirty="0" smtClean="0">
                <a:latin typeface="Calibri"/>
                <a:ea typeface="Calibri"/>
                <a:cs typeface="Times New Roman"/>
              </a:rPr>
              <a:t>attribuisce gli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obiettivi 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in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sede di conferimento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d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ell’incarico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e/o di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integrazione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 dello stesso  per i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contratti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già in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essere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it-IT" sz="2000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endParaRPr lang="it-IT" sz="2000" u="sng" dirty="0" smtClean="0"/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it-IT" sz="1800" u="sng" dirty="0" smtClean="0"/>
              <a:t>Direttiva </a:t>
            </a:r>
            <a:r>
              <a:rPr lang="it-IT" sz="1800" dirty="0" smtClean="0"/>
              <a:t>art. </a:t>
            </a:r>
            <a:r>
              <a:rPr lang="it-IT" sz="1800" dirty="0"/>
              <a:t>4 comma 2 </a:t>
            </a:r>
            <a:r>
              <a:rPr lang="it-IT" sz="1800" dirty="0" smtClean="0"/>
              <a:t>; </a:t>
            </a:r>
            <a:r>
              <a:rPr lang="it-IT" sz="1800" dirty="0"/>
              <a:t>art, 5 ed art.14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3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		</a:t>
            </a:r>
            <a:r>
              <a:rPr lang="it-IT" sz="2400" b="1" dirty="0" smtClean="0"/>
              <a:t>Il  DIRETTORE GENERALE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sz="2400" dirty="0" smtClean="0">
                <a:solidFill>
                  <a:prstClr val="black"/>
                </a:solidFill>
              </a:rPr>
              <a:t>predispone  </a:t>
            </a:r>
            <a:r>
              <a:rPr lang="it-IT" sz="2400" b="1" dirty="0" smtClean="0">
                <a:solidFill>
                  <a:prstClr val="black"/>
                </a:solidFill>
              </a:rPr>
              <a:t>aggiorna e integra gli  incarichi  </a:t>
            </a:r>
            <a:r>
              <a:rPr lang="it-IT" sz="2400" dirty="0" smtClean="0">
                <a:solidFill>
                  <a:prstClr val="black"/>
                </a:solidFill>
              </a:rPr>
              <a:t>utilizzando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i="1" dirty="0" smtClean="0"/>
              <a:t>.. le </a:t>
            </a:r>
            <a:r>
              <a:rPr lang="it-IT" sz="2400" b="1" i="1" dirty="0"/>
              <a:t>apposite funzioni </a:t>
            </a:r>
            <a:r>
              <a:rPr lang="it-IT" sz="2400" i="1" dirty="0"/>
              <a:t>disponibili nella piattaforma </a:t>
            </a:r>
            <a:r>
              <a:rPr lang="it-IT" sz="2400" i="1" dirty="0" smtClean="0"/>
              <a:t>SIDI per </a:t>
            </a:r>
            <a:r>
              <a:rPr lang="it-IT" sz="2400" b="1" i="1" dirty="0"/>
              <a:t>acquisire le priorità </a:t>
            </a:r>
            <a:r>
              <a:rPr lang="it-IT" sz="2400" i="1" dirty="0"/>
              <a:t>individuate nel </a:t>
            </a:r>
            <a:r>
              <a:rPr lang="it-IT" sz="2400" i="1" dirty="0" smtClean="0"/>
              <a:t>RAV</a:t>
            </a:r>
          </a:p>
          <a:p>
            <a:pPr marL="0" indent="0">
              <a:buNone/>
            </a:pPr>
            <a:endParaRPr lang="it-IT" sz="2400" i="1" dirty="0" smtClean="0"/>
          </a:p>
          <a:p>
            <a:pPr marL="0" indent="0">
              <a:buNone/>
            </a:pPr>
            <a:endParaRPr lang="it-IT" sz="2000" i="1" dirty="0" smtClean="0"/>
          </a:p>
          <a:p>
            <a:pPr marL="0" lvl="0" indent="0">
              <a:buClr>
                <a:srgbClr val="0BD0D9"/>
              </a:buClr>
              <a:buNone/>
            </a:pPr>
            <a:r>
              <a:rPr lang="it-IT" sz="1800" u="sng" dirty="0">
                <a:solidFill>
                  <a:prstClr val="black"/>
                </a:solidFill>
              </a:rPr>
              <a:t>Linee Guida </a:t>
            </a:r>
            <a:r>
              <a:rPr lang="it-IT" sz="1800" dirty="0">
                <a:solidFill>
                  <a:prstClr val="black"/>
                </a:solidFill>
              </a:rPr>
              <a:t>art. </a:t>
            </a:r>
            <a:r>
              <a:rPr lang="it-IT" sz="1800" dirty="0" smtClean="0">
                <a:solidFill>
                  <a:prstClr val="black"/>
                </a:solidFill>
              </a:rPr>
              <a:t>2,c.1</a:t>
            </a:r>
            <a:endParaRPr lang="it-IT" sz="1800" dirty="0">
              <a:solidFill>
                <a:prstClr val="black"/>
              </a:solidFill>
            </a:endParaRPr>
          </a:p>
          <a:p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3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CONTRATTI DS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latin typeface="Calibri"/>
                <a:ea typeface="Calibri"/>
                <a:cs typeface="Times New Roman"/>
              </a:rPr>
              <a:t>L’incarico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 con la definizione degli obiettivi ha una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cadenza 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triennale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dirty="0" smtClean="0">
                <a:latin typeface="Calibri"/>
                <a:ea typeface="Calibri"/>
                <a:cs typeface="Times New Roman"/>
              </a:rPr>
              <a:t> I 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contratti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già in essere 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vengono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integrati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con specifici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decreti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dirty="0" smtClean="0">
                <a:latin typeface="Calibri"/>
                <a:ea typeface="Calibri"/>
                <a:cs typeface="Times New Roman"/>
              </a:rPr>
              <a:t>Possibilità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di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integrare e 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modificare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gli obiettivi annualmente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 mediante  richiesta motivata al Direttore Generale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8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PRIORITA’- OBIETTIVI- CONFORMITÀ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sz="2400" b="1" dirty="0" smtClean="0">
                <a:latin typeface="Calibri"/>
                <a:ea typeface="Calibri"/>
                <a:cs typeface="Times New Roman"/>
              </a:rPr>
              <a:t>CRUSCOTTO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dirty="0" smtClean="0"/>
              <a:t> per i Direttori Generali degli USR per verificare :</a:t>
            </a:r>
          </a:p>
          <a:p>
            <a:endParaRPr lang="it-IT" sz="2400" dirty="0" smtClean="0"/>
          </a:p>
          <a:p>
            <a:r>
              <a:rPr lang="it-IT" sz="2400" dirty="0" smtClean="0"/>
              <a:t>l</a:t>
            </a:r>
            <a:r>
              <a:rPr lang="it-IT" sz="2400" b="1" dirty="0" smtClean="0"/>
              <a:t>’adeguatezza</a:t>
            </a:r>
            <a:r>
              <a:rPr lang="it-IT" sz="2400" dirty="0" smtClean="0"/>
              <a:t> delle priorità </a:t>
            </a:r>
          </a:p>
          <a:p>
            <a:endParaRPr lang="it-IT" sz="2400" dirty="0" smtClean="0"/>
          </a:p>
          <a:p>
            <a:r>
              <a:rPr lang="it-IT" sz="2400" dirty="0" smtClean="0"/>
              <a:t>le </a:t>
            </a:r>
            <a:r>
              <a:rPr lang="it-IT" sz="2400" b="1" dirty="0" smtClean="0"/>
              <a:t>non conformità  </a:t>
            </a:r>
            <a:r>
              <a:rPr lang="it-IT" sz="2400" dirty="0" smtClean="0"/>
              <a:t>segnalate dal cruscotto</a:t>
            </a:r>
          </a:p>
          <a:p>
            <a:endParaRPr lang="it-IT" sz="2400" dirty="0" smtClean="0"/>
          </a:p>
          <a:p>
            <a:r>
              <a:rPr lang="it-IT" sz="2400" dirty="0"/>
              <a:t>l</a:t>
            </a:r>
            <a:r>
              <a:rPr lang="it-IT" sz="2400" dirty="0" smtClean="0"/>
              <a:t>a </a:t>
            </a:r>
            <a:r>
              <a:rPr lang="it-IT" sz="2400" b="1" i="1" dirty="0" smtClean="0"/>
              <a:t>rilevanza</a:t>
            </a:r>
            <a:r>
              <a:rPr lang="it-IT" sz="2400" b="1" i="1" dirty="0"/>
              <a:t>, pertinenza, misurabilità, </a:t>
            </a:r>
            <a:r>
              <a:rPr lang="it-IT" sz="2400" b="1" i="1" dirty="0" smtClean="0"/>
              <a:t>attendibilità </a:t>
            </a:r>
          </a:p>
          <a:p>
            <a:pPr marL="0" indent="0">
              <a:buNone/>
            </a:pPr>
            <a:endParaRPr lang="it-IT" sz="2400" b="1" i="1" dirty="0" smtClean="0"/>
          </a:p>
          <a:p>
            <a:pPr marL="0" indent="0">
              <a:buNone/>
            </a:pPr>
            <a:r>
              <a:rPr lang="it-IT" sz="2400" b="1" i="1" dirty="0"/>
              <a:t> </a:t>
            </a:r>
            <a:r>
              <a:rPr lang="it-IT" sz="2400" b="1" i="1" dirty="0" smtClean="0"/>
              <a:t>   </a:t>
            </a:r>
            <a:r>
              <a:rPr lang="it-IT" sz="2400" b="1" dirty="0" smtClean="0"/>
              <a:t>delle priorità da traferire come obiettivi nei contratti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 algn="ctr">
              <a:buNone/>
            </a:pPr>
            <a:r>
              <a:rPr lang="it-IT" sz="2400" b="1" i="1" dirty="0" smtClean="0"/>
              <a:t>     RAV ROSSI : non conformi </a:t>
            </a:r>
          </a:p>
          <a:p>
            <a:pPr marL="0" indent="0" algn="ctr">
              <a:buNone/>
            </a:pPr>
            <a:r>
              <a:rPr lang="it-IT" sz="2400" b="1" i="1" dirty="0" smtClean="0"/>
              <a:t>RAV GIALLI:</a:t>
            </a:r>
            <a:r>
              <a:rPr lang="it-IT" sz="2400" b="1" i="1" dirty="0"/>
              <a:t> </a:t>
            </a:r>
            <a:r>
              <a:rPr lang="it-IT" sz="2400" b="1" i="1" dirty="0" smtClean="0"/>
              <a:t>da rivedere</a:t>
            </a:r>
          </a:p>
          <a:p>
            <a:pPr marL="0" indent="0" algn="ctr">
              <a:buNone/>
            </a:pPr>
            <a:r>
              <a:rPr lang="it-IT" sz="2400" b="1" i="1" dirty="0" smtClean="0"/>
              <a:t>	RAV VERDI : sempre conformi ?</a:t>
            </a:r>
            <a:endParaRPr lang="it-IT" sz="2400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4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gli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694</Words>
  <Application>Microsoft Office PowerPoint</Application>
  <PresentationFormat>Presentazione su schermo (4:3)</PresentationFormat>
  <Paragraphs>193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Equinozio</vt:lpstr>
      <vt:lpstr>Onde</vt:lpstr>
      <vt:lpstr>LA VALUTAZIONE DEI DIRIGENTI SCOLASTICI</vt:lpstr>
      <vt:lpstr>PROCESSO DI VALUTAZIONE DS </vt:lpstr>
      <vt:lpstr>VALUTAZIONE DS obiettivi-risultati</vt:lpstr>
      <vt:lpstr>  RAV- PRIORITA’-  PDM</vt:lpstr>
      <vt:lpstr>VALUTAZIONE - OBIETTIVI - RAV</vt:lpstr>
      <vt:lpstr>OBIETTIVI - INCARICO</vt:lpstr>
      <vt:lpstr>Presentazione standard di PowerPoint</vt:lpstr>
      <vt:lpstr>CONTRATTI DS</vt:lpstr>
      <vt:lpstr>PRIORITA’- OBIETTIVI- CONFORMITÀ</vt:lpstr>
      <vt:lpstr>CRITICITA’</vt:lpstr>
      <vt:lpstr>PRIORITÀ - OBIETTIVI</vt:lpstr>
      <vt:lpstr>PRIORITÀ - OBIETTIVI</vt:lpstr>
      <vt:lpstr>Esempio di RAV con  priorità non conformi</vt:lpstr>
      <vt:lpstr>Esempio di RAV con priorità non conformi</vt:lpstr>
      <vt:lpstr>Esempio di RAV con priorità non conformi</vt:lpstr>
      <vt:lpstr>Esempio di RAV con priorità non conformi</vt:lpstr>
      <vt:lpstr>Esempio di RAV con  priorità non conformi</vt:lpstr>
      <vt:lpstr>Esempio di RAV con priorità non conformi</vt:lpstr>
      <vt:lpstr>Esempio di RAV con Priorità conformi </vt:lpstr>
      <vt:lpstr>Esempio di RAV con Priorità conformi</vt:lpstr>
      <vt:lpstr>Esempio di RAV con Priorità conformi</vt:lpstr>
      <vt:lpstr>Presentazione standard di PowerPoint</vt:lpstr>
      <vt:lpstr>Esempio di RAV con Priorità conformi</vt:lpstr>
      <vt:lpstr>Esempio di RAV con Priorità conformi </vt:lpstr>
      <vt:lpstr>LE CRITICITÀ PIÙ DIFFUSE </vt:lpstr>
      <vt:lpstr>OBIETTIVI E SPEFICITÀ FUNZIONI DIRIGENZIALI</vt:lpstr>
      <vt:lpstr>           AZIONE DIRIGENZIALE</vt:lpstr>
      <vt:lpstr>AZIONE DIRIGENZIALE</vt:lpstr>
      <vt:lpstr>      CRITERI GENERALI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RAV- PRIORITA’- CONTRATTI DS</dc:title>
  <dc:creator>Preside</dc:creator>
  <cp:lastModifiedBy>Preside</cp:lastModifiedBy>
  <cp:revision>62</cp:revision>
  <dcterms:created xsi:type="dcterms:W3CDTF">2016-11-22T16:28:05Z</dcterms:created>
  <dcterms:modified xsi:type="dcterms:W3CDTF">2016-12-05T08:01:02Z</dcterms:modified>
</cp:coreProperties>
</file>